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  <p:sldMasterId id="2147483690" r:id="rId2"/>
  </p:sldMasterIdLst>
  <p:notesMasterIdLst>
    <p:notesMasterId r:id="rId19"/>
  </p:notesMasterIdLst>
  <p:sldIdLst>
    <p:sldId id="272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57" r:id="rId1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Oswald" panose="020F0502020204030204" pitchFamily="3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Light" panose="020F0302020204030204" pitchFamily="34" charset="0"/>
      <p:regular r:id="rId32"/>
      <p:bold r:id="rId33"/>
      <p:italic r:id="rId34"/>
      <p:boldItalic r:id="rId35"/>
    </p:embeddedFont>
    <p:embeddedFont>
      <p:font typeface="Tahoma" panose="020B0604030504040204" pitchFamily="34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59"/>
    <p:restoredTop sz="94694"/>
  </p:normalViewPr>
  <p:slideViewPr>
    <p:cSldViewPr snapToGrid="0">
      <p:cViewPr varScale="1">
        <p:scale>
          <a:sx n="161" d="100"/>
          <a:sy n="161" d="100"/>
        </p:scale>
        <p:origin x="832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843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40cc5fa9b1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40cc5fa9b1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40cc5fa9b1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40cc5fa9b1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40cc5fa9b1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40cc5fa9b1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40cc5fa9b1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40cc5fa9b1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40cc5fa9b1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40cc5fa9b1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40cc5fa9b1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40cc5fa9b1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0cc5fa9b1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0cc5fa9b1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0cc3d062d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0cc3d062d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0cc5fa9b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0cc5fa9b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0cc5fa9b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40cc5fa9b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40cc5fa9b1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40cc5fa9b1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40cc5fa9b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40cc5fa9b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0cc5fa9b1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40cc5fa9b1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40cc5fa9b1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40cc5fa9b1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40cc5fa9b1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40cc5fa9b1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ancy Section Title">
  <p:cSld name="CUSTOM">
    <p:bg>
      <p:bgPr>
        <a:solidFill>
          <a:srgbClr val="351C75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>
            <a:spLocks noGrp="1"/>
          </p:cNvSpPr>
          <p:nvPr>
            <p:ph type="title"/>
          </p:nvPr>
        </p:nvSpPr>
        <p:spPr>
          <a:xfrm>
            <a:off x="219700" y="2287400"/>
            <a:ext cx="6523800" cy="5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2"/>
          </p:nvPr>
        </p:nvSpPr>
        <p:spPr>
          <a:xfrm>
            <a:off x="219700" y="499975"/>
            <a:ext cx="6523800" cy="178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3"/>
          </p:nvPr>
        </p:nvSpPr>
        <p:spPr>
          <a:xfrm>
            <a:off x="219700" y="2856225"/>
            <a:ext cx="6523800" cy="17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deas">
  <p:cSld name="CUSTOM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title" idx="2"/>
          </p:nvPr>
        </p:nvSpPr>
        <p:spPr>
          <a:xfrm>
            <a:off x="537475" y="3055688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Ideas">
  <p:cSld name="CUSTOM_1_2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537475" y="618338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title" idx="2"/>
          </p:nvPr>
        </p:nvSpPr>
        <p:spPr>
          <a:xfrm>
            <a:off x="537475" y="3349413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title" idx="3"/>
          </p:nvPr>
        </p:nvSpPr>
        <p:spPr>
          <a:xfrm>
            <a:off x="537475" y="1983875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ral Idea">
  <p:cSld name="CUSTOM_1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per Card">
  <p:cSld name="CUSTOM_2">
    <p:bg>
      <p:bgPr>
        <a:solidFill>
          <a:srgbClr val="EFEFE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7" descr="KinM98rrT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12450" y="1101425"/>
            <a:ext cx="6784150" cy="29406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7"/>
          <p:cNvSpPr txBox="1">
            <a:spLocks noGrp="1"/>
          </p:cNvSpPr>
          <p:nvPr>
            <p:ph type="title"/>
          </p:nvPr>
        </p:nvSpPr>
        <p:spPr>
          <a:xfrm>
            <a:off x="1359335" y="1236350"/>
            <a:ext cx="6455700" cy="3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 b="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 b="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 b="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 b="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 b="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 b="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 b="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 b="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 b="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1359326" y="1528736"/>
            <a:ext cx="6455700" cy="22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lendar">
  <p:cSld name="CUSTOM_3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Google Shape;71;p18"/>
          <p:cNvCxnSpPr/>
          <p:nvPr/>
        </p:nvCxnSpPr>
        <p:spPr>
          <a:xfrm>
            <a:off x="3048000" y="0"/>
            <a:ext cx="0" cy="5142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2" name="Google Shape;72;p18"/>
          <p:cNvCxnSpPr/>
          <p:nvPr/>
        </p:nvCxnSpPr>
        <p:spPr>
          <a:xfrm>
            <a:off x="6096000" y="0"/>
            <a:ext cx="0" cy="5142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3" name="Google Shape;73;p18"/>
          <p:cNvCxnSpPr/>
          <p:nvPr/>
        </p:nvCxnSpPr>
        <p:spPr>
          <a:xfrm>
            <a:off x="0" y="1285875"/>
            <a:ext cx="9145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4" name="Google Shape;74;p18"/>
          <p:cNvCxnSpPr/>
          <p:nvPr/>
        </p:nvCxnSpPr>
        <p:spPr>
          <a:xfrm>
            <a:off x="0" y="3857625"/>
            <a:ext cx="9145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5" name="Google Shape;75;p18"/>
          <p:cNvCxnSpPr/>
          <p:nvPr/>
        </p:nvCxnSpPr>
        <p:spPr>
          <a:xfrm>
            <a:off x="0" y="2571750"/>
            <a:ext cx="9144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76" name="Google Shape;76;p18"/>
          <p:cNvSpPr txBox="1"/>
          <p:nvPr/>
        </p:nvSpPr>
        <p:spPr>
          <a:xfrm>
            <a:off x="1751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January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8"/>
          <p:cNvSpPr txBox="1"/>
          <p:nvPr/>
        </p:nvSpPr>
        <p:spPr>
          <a:xfrm>
            <a:off x="4799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February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" name="Google Shape;78;p18"/>
          <p:cNvSpPr txBox="1"/>
          <p:nvPr/>
        </p:nvSpPr>
        <p:spPr>
          <a:xfrm>
            <a:off x="78492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March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" name="Google Shape;79;p18"/>
          <p:cNvSpPr txBox="1"/>
          <p:nvPr/>
        </p:nvSpPr>
        <p:spPr>
          <a:xfrm>
            <a:off x="1751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April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" name="Google Shape;80;p18"/>
          <p:cNvSpPr txBox="1"/>
          <p:nvPr/>
        </p:nvSpPr>
        <p:spPr>
          <a:xfrm>
            <a:off x="4799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" name="Google Shape;81;p18"/>
          <p:cNvSpPr txBox="1"/>
          <p:nvPr/>
        </p:nvSpPr>
        <p:spPr>
          <a:xfrm>
            <a:off x="78492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June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" name="Google Shape;82;p18"/>
          <p:cNvSpPr txBox="1"/>
          <p:nvPr/>
        </p:nvSpPr>
        <p:spPr>
          <a:xfrm>
            <a:off x="1751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July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" name="Google Shape;83;p18"/>
          <p:cNvSpPr txBox="1"/>
          <p:nvPr/>
        </p:nvSpPr>
        <p:spPr>
          <a:xfrm>
            <a:off x="4799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August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" name="Google Shape;84;p18"/>
          <p:cNvSpPr txBox="1"/>
          <p:nvPr/>
        </p:nvSpPr>
        <p:spPr>
          <a:xfrm>
            <a:off x="78492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September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" name="Google Shape;85;p18"/>
          <p:cNvSpPr txBox="1"/>
          <p:nvPr/>
        </p:nvSpPr>
        <p:spPr>
          <a:xfrm>
            <a:off x="1751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October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4799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November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78492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December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ller Source">
  <p:cSld name="TITLE_ONLY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username = input()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username == "service":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cmd_code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cmd_code == 7: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crash()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"Unknown command".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passcode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passcode &lt; 10000: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print "Invalid passcode!"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auth(username, passcode)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"Exiting..."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exit()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toi source">
  <p:cSld name="TITLE_ONLY_2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>
            <a:spLocks noGrp="1"/>
          </p:cNvSpPr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20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def atoi(s):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n = 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for c in s: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if   c == '0': n = n*10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'1': n = n*10 + 1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'2': n = n*10 + 2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'3': n = n*10 + 3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'4': n = n*10 + 4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'5': n = n*10 + 5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'6': n = n*10 + 6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'7': n = n*10 + 7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'8': n = n*10 + 8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'9': n = n*10 + 9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else: break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return 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nalysis Options">
  <p:cSld name="TITLE_AND_TWO_COLUMNS_1_1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1"/>
          <p:cNvSpPr txBox="1"/>
          <p:nvPr/>
        </p:nvSpPr>
        <p:spPr>
          <a:xfrm>
            <a:off x="2508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Specification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should hold about the program?</a:t>
            </a:r>
            <a:br>
              <a:rPr lang="en" sz="1800"/>
            </a:b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Logical Properties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Absence of Crashes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Type Safety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Efficiency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Memory Safety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Information Disclosure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Authentication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99" name="Google Shape;99;p21"/>
          <p:cNvSpPr txBox="1"/>
          <p:nvPr/>
        </p:nvSpPr>
        <p:spPr>
          <a:xfrm>
            <a:off x="60636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Technique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will we achieve the goal?</a:t>
            </a:r>
            <a:br>
              <a:rPr lang="en" sz="1800"/>
            </a:br>
            <a:br>
              <a:rPr lang="en" sz="1800"/>
            </a:b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Manual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Symbolic Execution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Abstract Interpretation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Fuzzing</a:t>
            </a:r>
            <a:endParaRPr sz="1800"/>
          </a:p>
        </p:txBody>
      </p:sp>
      <p:sp>
        <p:nvSpPr>
          <p:cNvPr id="100" name="Google Shape;100;p21"/>
          <p:cNvSpPr txBox="1"/>
          <p:nvPr/>
        </p:nvSpPr>
        <p:spPr>
          <a:xfrm>
            <a:off x="3157350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Goal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do we want to achieve regarding the specification?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Verification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Testing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Transformation</a:t>
            </a:r>
            <a:endParaRPr sz="1800"/>
          </a:p>
        </p:txBody>
      </p:sp>
      <p:cxnSp>
        <p:nvCxnSpPr>
          <p:cNvPr id="101" name="Google Shape;101;p21"/>
          <p:cNvCxnSpPr/>
          <p:nvPr/>
        </p:nvCxnSpPr>
        <p:spPr>
          <a:xfrm>
            <a:off x="3080325" y="309100"/>
            <a:ext cx="0" cy="46845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21"/>
          <p:cNvCxnSpPr/>
          <p:nvPr/>
        </p:nvCxnSpPr>
        <p:spPr>
          <a:xfrm>
            <a:off x="5986650" y="309100"/>
            <a:ext cx="0" cy="46845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21"/>
          <p:cNvCxnSpPr/>
          <p:nvPr/>
        </p:nvCxnSpPr>
        <p:spPr>
          <a:xfrm rot="10800000">
            <a:off x="346650" y="2154518"/>
            <a:ext cx="8450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Four_Boxes">
  <p:cSld name="Custom_Four_Boxe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ftr" idx="11"/>
          </p:nvPr>
        </p:nvSpPr>
        <p:spPr>
          <a:xfrm>
            <a:off x="1333500" y="4912520"/>
            <a:ext cx="6477000" cy="2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sldNum" idx="12"/>
          </p:nvPr>
        </p:nvSpPr>
        <p:spPr>
          <a:xfrm>
            <a:off x="8102430" y="4914900"/>
            <a:ext cx="762000" cy="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457202" y="800100"/>
            <a:ext cx="40332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body" idx="2"/>
          </p:nvPr>
        </p:nvSpPr>
        <p:spPr>
          <a:xfrm>
            <a:off x="4645481" y="800100"/>
            <a:ext cx="41175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3"/>
          </p:nvPr>
        </p:nvSpPr>
        <p:spPr>
          <a:xfrm>
            <a:off x="4645477" y="2641146"/>
            <a:ext cx="41175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4"/>
          </p:nvPr>
        </p:nvSpPr>
        <p:spPr>
          <a:xfrm>
            <a:off x="454481" y="2647270"/>
            <a:ext cx="40332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cxnSp>
        <p:nvCxnSpPr>
          <p:cNvPr id="111" name="Google Shape;111;p22"/>
          <p:cNvCxnSpPr/>
          <p:nvPr/>
        </p:nvCxnSpPr>
        <p:spPr>
          <a:xfrm>
            <a:off x="381000" y="630076"/>
            <a:ext cx="8382000" cy="1200"/>
          </a:xfrm>
          <a:prstGeom prst="straightConnector1">
            <a:avLst/>
          </a:prstGeom>
          <a:noFill/>
          <a:ln w="22225" cap="flat" cmpd="sng">
            <a:solidFill>
              <a:srgbClr val="0F5E9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2" name="Google Shape;112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414" y="97655"/>
            <a:ext cx="814078" cy="49130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>
            <a:spLocks noGrp="1"/>
          </p:cNvSpPr>
          <p:nvPr>
            <p:ph type="ctrTitle"/>
          </p:nvPr>
        </p:nvSpPr>
        <p:spPr>
          <a:xfrm>
            <a:off x="1619250" y="113564"/>
            <a:ext cx="71436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7064" y="877599"/>
            <a:ext cx="5216937" cy="4265901"/>
          </a:xfrm>
          <a:prstGeom prst="rect">
            <a:avLst/>
          </a:prstGeom>
        </p:spPr>
      </p:pic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123826" y="2651152"/>
            <a:ext cx="3828116" cy="90351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0" i="1" baseline="0">
                <a:latin typeface="Arial"/>
                <a:cs typeface="Arial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6" y="1294279"/>
            <a:ext cx="5000999" cy="12366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5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3673929"/>
            <a:ext cx="3845138" cy="942125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50" b="0" i="0" baseline="0">
                <a:latin typeface="Arial"/>
                <a:cs typeface="Arial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3429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4814517"/>
            <a:ext cx="9144000" cy="328984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0" y="9156"/>
            <a:ext cx="9144000" cy="418"/>
            <a:chOff x="0" y="12207"/>
            <a:chExt cx="9144000" cy="557"/>
          </a:xfrm>
        </p:grpSpPr>
        <p:cxnSp>
          <p:nvCxnSpPr>
            <p:cNvPr id="18" name="Straight Connector 17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4762"/>
            <a:ext cx="2298700" cy="97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050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26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0" name="Google Shape;130;p26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ITLE_AND_TWO_COLUMNS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>
            <a:spLocks noGrp="1"/>
          </p:cNvSpPr>
          <p:nvPr>
            <p:ph type="body" idx="1"/>
          </p:nvPr>
        </p:nvSpPr>
        <p:spPr>
          <a:xfrm>
            <a:off x="457200" y="241575"/>
            <a:ext cx="39945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body" idx="2"/>
          </p:nvPr>
        </p:nvSpPr>
        <p:spPr>
          <a:xfrm>
            <a:off x="4692275" y="241575"/>
            <a:ext cx="39945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27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AND_TWO_COLUMNS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body" idx="1"/>
          </p:nvPr>
        </p:nvSpPr>
        <p:spPr>
          <a:xfrm>
            <a:off x="250875" y="241575"/>
            <a:ext cx="28293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7" name="Google Shape;137;p28"/>
          <p:cNvSpPr txBox="1">
            <a:spLocks noGrp="1"/>
          </p:cNvSpPr>
          <p:nvPr>
            <p:ph type="body" idx="2"/>
          </p:nvPr>
        </p:nvSpPr>
        <p:spPr>
          <a:xfrm>
            <a:off x="6063675" y="241575"/>
            <a:ext cx="28293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8" name="Google Shape;138;p28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28"/>
          <p:cNvSpPr txBox="1">
            <a:spLocks noGrp="1"/>
          </p:cNvSpPr>
          <p:nvPr>
            <p:ph type="body" idx="3"/>
          </p:nvPr>
        </p:nvSpPr>
        <p:spPr>
          <a:xfrm>
            <a:off x="3157350" y="241575"/>
            <a:ext cx="28293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9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145" name="Google Shape;145;p30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ITLE_AND_TWO_COLUMNS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457200" y="241575"/>
            <a:ext cx="39945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692275" y="241575"/>
            <a:ext cx="39945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 txBox="1">
            <a:spLocks noGrp="1"/>
          </p:cNvSpPr>
          <p:nvPr>
            <p:ph type="body" idx="1"/>
          </p:nvPr>
        </p:nvSpPr>
        <p:spPr>
          <a:xfrm>
            <a:off x="457200" y="233438"/>
            <a:ext cx="8229600" cy="46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0" name="Google Shape;150;p32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itle">
  <p:cSld name="TITLE_ONLY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33"/>
          <p:cNvSpPr txBox="1">
            <a:spLocks noGrp="1"/>
          </p:cNvSpPr>
          <p:nvPr>
            <p:ph type="subTitle" idx="1"/>
          </p:nvPr>
        </p:nvSpPr>
        <p:spPr>
          <a:xfrm>
            <a:off x="685800" y="2179341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None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6" name="Google Shape;156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ancy Section Title">
  <p:cSld name="CUSTOM">
    <p:bg>
      <p:bgPr>
        <a:solidFill>
          <a:srgbClr val="351C75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5"/>
          <p:cNvSpPr txBox="1">
            <a:spLocks noGrp="1"/>
          </p:cNvSpPr>
          <p:nvPr>
            <p:ph type="title"/>
          </p:nvPr>
        </p:nvSpPr>
        <p:spPr>
          <a:xfrm>
            <a:off x="219700" y="2287400"/>
            <a:ext cx="6523800" cy="5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35"/>
          <p:cNvSpPr txBox="1">
            <a:spLocks noGrp="1"/>
          </p:cNvSpPr>
          <p:nvPr>
            <p:ph type="title" idx="2"/>
          </p:nvPr>
        </p:nvSpPr>
        <p:spPr>
          <a:xfrm>
            <a:off x="219700" y="499975"/>
            <a:ext cx="6523800" cy="178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35"/>
          <p:cNvSpPr txBox="1">
            <a:spLocks noGrp="1"/>
          </p:cNvSpPr>
          <p:nvPr>
            <p:ph type="title" idx="3"/>
          </p:nvPr>
        </p:nvSpPr>
        <p:spPr>
          <a:xfrm>
            <a:off x="219700" y="2856225"/>
            <a:ext cx="6523800" cy="17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deas">
  <p:cSld name="CUSTOM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6"/>
          <p:cNvSpPr txBox="1">
            <a:spLocks noGrp="1"/>
          </p:cNvSpPr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36"/>
          <p:cNvSpPr txBox="1">
            <a:spLocks noGrp="1"/>
          </p:cNvSpPr>
          <p:nvPr>
            <p:ph type="title" idx="2"/>
          </p:nvPr>
        </p:nvSpPr>
        <p:spPr>
          <a:xfrm>
            <a:off x="537475" y="3055688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Ideas">
  <p:cSld name="CUSTOM_1_2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7"/>
          <p:cNvSpPr txBox="1">
            <a:spLocks noGrp="1"/>
          </p:cNvSpPr>
          <p:nvPr>
            <p:ph type="title"/>
          </p:nvPr>
        </p:nvSpPr>
        <p:spPr>
          <a:xfrm>
            <a:off x="537475" y="618338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37"/>
          <p:cNvSpPr txBox="1">
            <a:spLocks noGrp="1"/>
          </p:cNvSpPr>
          <p:nvPr>
            <p:ph type="title" idx="2"/>
          </p:nvPr>
        </p:nvSpPr>
        <p:spPr>
          <a:xfrm>
            <a:off x="537475" y="3349413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37"/>
          <p:cNvSpPr txBox="1">
            <a:spLocks noGrp="1"/>
          </p:cNvSpPr>
          <p:nvPr>
            <p:ph type="title" idx="3"/>
          </p:nvPr>
        </p:nvSpPr>
        <p:spPr>
          <a:xfrm>
            <a:off x="537475" y="1983875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ral Idea">
  <p:cSld name="CUSTOM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>
            <a:spLocks noGrp="1"/>
          </p:cNvSpPr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per Card">
  <p:cSld name="CUSTOM_2">
    <p:bg>
      <p:bgPr>
        <a:solidFill>
          <a:srgbClr val="EFEFEF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9" descr="KinM98rrT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12450" y="1101425"/>
            <a:ext cx="6784150" cy="294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9"/>
          <p:cNvSpPr txBox="1">
            <a:spLocks noGrp="1"/>
          </p:cNvSpPr>
          <p:nvPr>
            <p:ph type="title"/>
          </p:nvPr>
        </p:nvSpPr>
        <p:spPr>
          <a:xfrm>
            <a:off x="1359335" y="1236350"/>
            <a:ext cx="6455700" cy="3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 b="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 b="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 b="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 b="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 b="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 b="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 b="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 b="0"/>
            </a:lvl9pPr>
          </a:lstStyle>
          <a:p>
            <a:endParaRPr/>
          </a:p>
        </p:txBody>
      </p:sp>
      <p:sp>
        <p:nvSpPr>
          <p:cNvPr id="177" name="Google Shape;177;p39"/>
          <p:cNvSpPr txBox="1">
            <a:spLocks noGrp="1"/>
          </p:cNvSpPr>
          <p:nvPr>
            <p:ph type="body" idx="1"/>
          </p:nvPr>
        </p:nvSpPr>
        <p:spPr>
          <a:xfrm>
            <a:off x="1359326" y="1528736"/>
            <a:ext cx="6455700" cy="22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78" name="Google Shape;178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lendar">
  <p:cSld name="CUSTOM_3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40"/>
          <p:cNvCxnSpPr/>
          <p:nvPr/>
        </p:nvCxnSpPr>
        <p:spPr>
          <a:xfrm>
            <a:off x="3048000" y="0"/>
            <a:ext cx="0" cy="5142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40"/>
          <p:cNvCxnSpPr/>
          <p:nvPr/>
        </p:nvCxnSpPr>
        <p:spPr>
          <a:xfrm>
            <a:off x="6096000" y="0"/>
            <a:ext cx="0" cy="5142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40"/>
          <p:cNvCxnSpPr/>
          <p:nvPr/>
        </p:nvCxnSpPr>
        <p:spPr>
          <a:xfrm>
            <a:off x="0" y="1285875"/>
            <a:ext cx="9145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83" name="Google Shape;183;p40"/>
          <p:cNvCxnSpPr/>
          <p:nvPr/>
        </p:nvCxnSpPr>
        <p:spPr>
          <a:xfrm>
            <a:off x="0" y="3857625"/>
            <a:ext cx="9145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40"/>
          <p:cNvCxnSpPr/>
          <p:nvPr/>
        </p:nvCxnSpPr>
        <p:spPr>
          <a:xfrm>
            <a:off x="0" y="2571750"/>
            <a:ext cx="9144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5" name="Google Shape;185;p40"/>
          <p:cNvSpPr txBox="1"/>
          <p:nvPr/>
        </p:nvSpPr>
        <p:spPr>
          <a:xfrm>
            <a:off x="1751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January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6" name="Google Shape;186;p40"/>
          <p:cNvSpPr txBox="1"/>
          <p:nvPr/>
        </p:nvSpPr>
        <p:spPr>
          <a:xfrm>
            <a:off x="4799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February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7" name="Google Shape;187;p40"/>
          <p:cNvSpPr txBox="1"/>
          <p:nvPr/>
        </p:nvSpPr>
        <p:spPr>
          <a:xfrm>
            <a:off x="78492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March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" name="Google Shape;188;p40"/>
          <p:cNvSpPr txBox="1"/>
          <p:nvPr/>
        </p:nvSpPr>
        <p:spPr>
          <a:xfrm>
            <a:off x="1751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April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" name="Google Shape;189;p40"/>
          <p:cNvSpPr txBox="1"/>
          <p:nvPr/>
        </p:nvSpPr>
        <p:spPr>
          <a:xfrm>
            <a:off x="4799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0" name="Google Shape;190;p40"/>
          <p:cNvSpPr txBox="1"/>
          <p:nvPr/>
        </p:nvSpPr>
        <p:spPr>
          <a:xfrm>
            <a:off x="78492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June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1" name="Google Shape;191;p40"/>
          <p:cNvSpPr txBox="1"/>
          <p:nvPr/>
        </p:nvSpPr>
        <p:spPr>
          <a:xfrm>
            <a:off x="1751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July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2" name="Google Shape;192;p40"/>
          <p:cNvSpPr txBox="1"/>
          <p:nvPr/>
        </p:nvSpPr>
        <p:spPr>
          <a:xfrm>
            <a:off x="4799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August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3" name="Google Shape;193;p40"/>
          <p:cNvSpPr txBox="1"/>
          <p:nvPr/>
        </p:nvSpPr>
        <p:spPr>
          <a:xfrm>
            <a:off x="78492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September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4" name="Google Shape;194;p40"/>
          <p:cNvSpPr txBox="1"/>
          <p:nvPr/>
        </p:nvSpPr>
        <p:spPr>
          <a:xfrm>
            <a:off x="1751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October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5" name="Google Shape;195;p40"/>
          <p:cNvSpPr txBox="1"/>
          <p:nvPr/>
        </p:nvSpPr>
        <p:spPr>
          <a:xfrm>
            <a:off x="4799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November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6" name="Google Shape;196;p40"/>
          <p:cNvSpPr txBox="1"/>
          <p:nvPr/>
        </p:nvSpPr>
        <p:spPr>
          <a:xfrm>
            <a:off x="78492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December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ller Source">
  <p:cSld name="TITLE_ONLY_2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1"/>
          <p:cNvSpPr txBox="1">
            <a:spLocks noGrp="1"/>
          </p:cNvSpPr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41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41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username = input()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username == "service":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cmd_code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cmd_code == 7: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crash()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"Unknown command".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passcode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passcode &lt; 10000: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print "Invalid passcode!"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auth(username, passcode)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"Exiting..."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exit()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AND_TWO_COLUMNS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250875" y="241575"/>
            <a:ext cx="28293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6063675" y="241575"/>
            <a:ext cx="28293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3"/>
          </p:nvPr>
        </p:nvSpPr>
        <p:spPr>
          <a:xfrm>
            <a:off x="3157350" y="241575"/>
            <a:ext cx="28293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toi source">
  <p:cSld name="TITLE_ONLY_2_1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2"/>
          <p:cNvSpPr txBox="1">
            <a:spLocks noGrp="1"/>
          </p:cNvSpPr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2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42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def atoi(s):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n = 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for c in s: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if   c == '0': n = n*10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'1': n = n*10 + 1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'2': n = n*10 + 2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'3': n = n*10 + 3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'4': n = n*10 + 4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'5': n = n*10 + 5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'6': n = n*10 + 6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'7': n = n*10 + 7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'8': n = n*10 + 8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'9': n = n*10 + 9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else: break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return 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nalysis Options">
  <p:cSld name="TITLE_AND_TWO_COLUMNS_1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" name="Google Shape;207;p43"/>
          <p:cNvSpPr txBox="1"/>
          <p:nvPr/>
        </p:nvSpPr>
        <p:spPr>
          <a:xfrm>
            <a:off x="2508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Specification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should hold about the program?</a:t>
            </a:r>
            <a:br>
              <a:rPr lang="en" sz="1800"/>
            </a:b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Logical Properties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Absence of Crashes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Type Safety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Efficiency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Memory Safety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Information Disclosure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Authentication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08" name="Google Shape;208;p43"/>
          <p:cNvSpPr txBox="1"/>
          <p:nvPr/>
        </p:nvSpPr>
        <p:spPr>
          <a:xfrm>
            <a:off x="60636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Technique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will we achieve the goal?</a:t>
            </a:r>
            <a:br>
              <a:rPr lang="en" sz="1800"/>
            </a:br>
            <a:br>
              <a:rPr lang="en" sz="1800"/>
            </a:b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Manual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Symbolic Execution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Abstract Interpretation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Fuzzing</a:t>
            </a:r>
            <a:endParaRPr sz="1800"/>
          </a:p>
        </p:txBody>
      </p:sp>
      <p:sp>
        <p:nvSpPr>
          <p:cNvPr id="209" name="Google Shape;209;p43"/>
          <p:cNvSpPr txBox="1"/>
          <p:nvPr/>
        </p:nvSpPr>
        <p:spPr>
          <a:xfrm>
            <a:off x="3157350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Goal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do we want to achieve regarding the specification?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Verification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Testing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Transformation</a:t>
            </a:r>
            <a:endParaRPr sz="1800"/>
          </a:p>
        </p:txBody>
      </p:sp>
      <p:cxnSp>
        <p:nvCxnSpPr>
          <p:cNvPr id="210" name="Google Shape;210;p43"/>
          <p:cNvCxnSpPr/>
          <p:nvPr/>
        </p:nvCxnSpPr>
        <p:spPr>
          <a:xfrm>
            <a:off x="3080325" y="309100"/>
            <a:ext cx="0" cy="46845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1" name="Google Shape;211;p43"/>
          <p:cNvCxnSpPr/>
          <p:nvPr/>
        </p:nvCxnSpPr>
        <p:spPr>
          <a:xfrm>
            <a:off x="5986650" y="309100"/>
            <a:ext cx="0" cy="46845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2" name="Google Shape;212;p43"/>
          <p:cNvCxnSpPr/>
          <p:nvPr/>
        </p:nvCxnSpPr>
        <p:spPr>
          <a:xfrm rot="10800000">
            <a:off x="346650" y="2154518"/>
            <a:ext cx="8450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457200" y="233438"/>
            <a:ext cx="8229600" cy="46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itle">
  <p:cSld name="TITLE_ONLY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ubTitle" idx="1"/>
          </p:nvPr>
        </p:nvSpPr>
        <p:spPr>
          <a:xfrm>
            <a:off x="685800" y="2179341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None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91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wn.college/modules-old/reversi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I8gUyMLyAMU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ware.org/gdb/onlinedocs/gdb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hidra-sre.or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rdus/ctf-tool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5" Type="http://schemas.openxmlformats.org/officeDocument/2006/relationships/hyperlink" Target="https://crackmes.one" TargetMode="External"/><Relationship Id="rId4" Type="http://schemas.openxmlformats.org/officeDocument/2006/relationships/hyperlink" Target="https://en.wikipedia.org/wiki/Crackm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23826" y="1294279"/>
            <a:ext cx="5000999" cy="1236649"/>
          </a:xfrm>
        </p:spPr>
        <p:txBody>
          <a:bodyPr/>
          <a:lstStyle/>
          <a:p>
            <a:r>
              <a:rPr lang="en-US" altLang="zh-CN" dirty="0"/>
              <a:t>Introduction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Reversing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6ABAD1-497E-3F42-8A1E-B3B6952E3F30}"/>
              </a:ext>
            </a:extLst>
          </p:cNvPr>
          <p:cNvSpPr txBox="1"/>
          <p:nvPr/>
        </p:nvSpPr>
        <p:spPr>
          <a:xfrm>
            <a:off x="123826" y="4462422"/>
            <a:ext cx="2676111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25" dirty="0"/>
              <a:t>Credits</a:t>
            </a:r>
            <a:r>
              <a:rPr lang="zh-CN" altLang="en-US" sz="825" dirty="0"/>
              <a:t> </a:t>
            </a:r>
            <a:r>
              <a:rPr lang="en-US" altLang="zh-CN" sz="825" dirty="0"/>
              <a:t>of</a:t>
            </a:r>
            <a:r>
              <a:rPr lang="zh-CN" altLang="en-US" sz="825" dirty="0"/>
              <a:t> </a:t>
            </a:r>
            <a:r>
              <a:rPr lang="en-US" altLang="zh-CN" sz="825" dirty="0"/>
              <a:t>slides</a:t>
            </a:r>
            <a:r>
              <a:rPr lang="zh-CN" altLang="en-US" sz="825" dirty="0"/>
              <a:t> </a:t>
            </a:r>
            <a:r>
              <a:rPr lang="en-US" altLang="zh-CN" sz="825" dirty="0"/>
              <a:t>belong</a:t>
            </a:r>
            <a:r>
              <a:rPr lang="zh-CN" altLang="en-US" sz="825" dirty="0"/>
              <a:t> </a:t>
            </a:r>
            <a:r>
              <a:rPr lang="en-US" altLang="zh-CN" sz="825" dirty="0"/>
              <a:t>to</a:t>
            </a:r>
            <a:r>
              <a:rPr lang="zh-CN" altLang="en-US" sz="825" dirty="0"/>
              <a:t> </a:t>
            </a:r>
            <a:r>
              <a:rPr lang="en-US" altLang="zh-CN" sz="825" dirty="0"/>
              <a:t>Yan </a:t>
            </a:r>
            <a:r>
              <a:rPr lang="en-US" altLang="zh-CN" sz="825" dirty="0" err="1"/>
              <a:t>Shoshitaishvili</a:t>
            </a:r>
            <a:endParaRPr lang="en-US" altLang="zh-CN" sz="825" dirty="0"/>
          </a:p>
          <a:p>
            <a:r>
              <a:rPr lang="en-US" altLang="zh-CN" sz="825" dirty="0"/>
              <a:t>--</a:t>
            </a:r>
            <a:r>
              <a:rPr lang="zh-CN" altLang="en-US" sz="825" dirty="0"/>
              <a:t> </a:t>
            </a:r>
            <a:r>
              <a:rPr lang="en-US" altLang="zh-CN" sz="825" dirty="0">
                <a:hlinkClick r:id="rId3"/>
              </a:rPr>
              <a:t>https://pwn.college/modules-old/reversing</a:t>
            </a:r>
            <a:endParaRPr lang="en-US" altLang="zh-CN" sz="825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76FB5E8-DC67-8E4D-98FE-76DB923342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i="0" dirty="0"/>
              <a:t>CS-577-A,</a:t>
            </a:r>
            <a:r>
              <a:rPr lang="zh-CN" altLang="en-US" i="0" dirty="0"/>
              <a:t> </a:t>
            </a:r>
            <a:r>
              <a:rPr lang="en-US" altLang="zh-CN" i="0" dirty="0"/>
              <a:t>Fall</a:t>
            </a:r>
            <a:r>
              <a:rPr lang="zh-CN" altLang="en-US" i="0" dirty="0"/>
              <a:t> </a:t>
            </a:r>
            <a:r>
              <a:rPr lang="en-US" altLang="zh-CN" i="0" dirty="0"/>
              <a:t>2021</a:t>
            </a:r>
          </a:p>
          <a:p>
            <a:r>
              <a:rPr lang="en-US" altLang="zh-CN" i="0" dirty="0"/>
              <a:t>Jun</a:t>
            </a:r>
            <a:r>
              <a:rPr lang="zh-CN" altLang="en-US" i="0" dirty="0"/>
              <a:t> </a:t>
            </a:r>
            <a:r>
              <a:rPr lang="en-US" altLang="zh-CN" i="0" dirty="0"/>
              <a:t>Xu</a:t>
            </a:r>
            <a:endParaRPr lang="en-US" i="0" dirty="0"/>
          </a:p>
          <a:p>
            <a:endParaRPr lang="en-US" i="0" dirty="0"/>
          </a:p>
        </p:txBody>
      </p:sp>
    </p:spTree>
    <p:extLst>
      <p:ext uri="{BB962C8B-B14F-4D97-AF65-F5344CB8AC3E}">
        <p14:creationId xmlns:p14="http://schemas.microsoft.com/office/powerpoint/2010/main" val="2713408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 in the stone age, before every cave had internet access, software had to be installable without internet access.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does the software ensure that it is legitimate?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License key checks!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Have a secret algorithm that takes in input, performs some calculation, and validates the result.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Ideally, the company selling the software can generate multiple valid keys.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Ideally, pirates cannot generate valid keys.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Roboto"/>
                <a:ea typeface="Roboto"/>
                <a:cs typeface="Roboto"/>
                <a:sym typeface="Roboto"/>
              </a:rPr>
              <a:t>This method implicitly trusts the binary code to keep the secret license key verification algorithm safe!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4" name="Google Shape;404;p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 Checkers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638" y="756538"/>
            <a:ext cx="5495925" cy="29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55"/>
          <p:cNvSpPr txBox="1">
            <a:spLocks noGrp="1"/>
          </p:cNvSpPr>
          <p:nvPr>
            <p:ph type="title"/>
          </p:nvPr>
        </p:nvSpPr>
        <p:spPr>
          <a:xfrm>
            <a:off x="0" y="3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Rise of Keygens</a:t>
            </a:r>
            <a:endParaRPr/>
          </a:p>
        </p:txBody>
      </p:sp>
      <p:pic>
        <p:nvPicPr>
          <p:cNvPr id="411" name="Google Shape;411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500" y="3261278"/>
            <a:ext cx="1922935" cy="162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1000" y="1757603"/>
            <a:ext cx="3412562" cy="189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45800" y="3220175"/>
            <a:ext cx="249555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5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49975" y="308878"/>
            <a:ext cx="4572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5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69175" y="3248750"/>
            <a:ext cx="2857500" cy="17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5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16075" y="77200"/>
            <a:ext cx="28575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5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843838" y="2447013"/>
            <a:ext cx="4105275" cy="22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5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393463" y="32225"/>
            <a:ext cx="2714625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5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693363" y="2315388"/>
            <a:ext cx="2276475" cy="22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55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3325" y="919125"/>
            <a:ext cx="1843150" cy="197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55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825667" y="2818788"/>
            <a:ext cx="1879266" cy="227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6"/>
          <p:cNvSpPr txBox="1">
            <a:spLocks noGrp="1"/>
          </p:cNvSpPr>
          <p:nvPr>
            <p:ph type="title"/>
          </p:nvPr>
        </p:nvSpPr>
        <p:spPr>
          <a:xfrm>
            <a:off x="0" y="3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Rise of Keygens</a:t>
            </a:r>
            <a:endParaRPr/>
          </a:p>
        </p:txBody>
      </p:sp>
      <p:pic>
        <p:nvPicPr>
          <p:cNvPr id="427" name="Google Shape;427;p56" descr="Auto-repeat version!&#10;http://www.youtuberepeat.com/watch?v=I8gUyMLyAMU&#10;&#10;This is my fav keygen song! This brings back memories...&#10;&#10;THANK YOU for over a half million views!&#10;&#10;Song made by DUALTRAX. You can download this tune and many more at WWW.DUALTRAX.COM! &#10;&#10;The song is Keygentune2003 orn (Orion-Nero6.3.0.2)!&#10;&#10;ORiON Ahaed Burning ROM v6.3.0.0 Ultra Edition keygen.&#10;&#10;Just listen and enjoy.&#10;&#10;Please listen in High Quality mode för better sound- and videoquality!" title="The Best Keygen Song Ever! [HQ]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8800" y="857253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Alternatives to Keygens</a:t>
            </a:r>
            <a:endParaRPr/>
          </a:p>
        </p:txBody>
      </p:sp>
      <p:sp>
        <p:nvSpPr>
          <p:cNvPr id="433" name="Google Shape;433;p5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Cracks that patch the executable to remove the check altogether.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Legally purchasing the software.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With ubiquitous internet access (and increased ability to have unbreakable server-side license key checks), </a:t>
            </a:r>
            <a:r>
              <a:rPr lang="en" dirty="0" err="1"/>
              <a:t>keygenning</a:t>
            </a:r>
            <a:r>
              <a:rPr lang="en" dirty="0"/>
              <a:t> diminished in viability.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Useful Reversing Tools (and demo)</a:t>
            </a:r>
            <a:endParaRPr dirty="0"/>
          </a:p>
        </p:txBody>
      </p:sp>
      <p:sp>
        <p:nvSpPr>
          <p:cNvPr id="439" name="Google Shape;439;p5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 simple </a:t>
            </a:r>
            <a:r>
              <a:rPr lang="en" dirty="0" err="1"/>
              <a:t>crackmes</a:t>
            </a:r>
            <a:r>
              <a:rPr lang="en" dirty="0"/>
              <a:t>, </a:t>
            </a:r>
            <a:r>
              <a:rPr lang="en" dirty="0" err="1"/>
              <a:t>ltrace</a:t>
            </a:r>
            <a:r>
              <a:rPr lang="en" dirty="0"/>
              <a:t> might be sufficient!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more info than </a:t>
            </a:r>
            <a:r>
              <a:rPr lang="en" dirty="0" err="1"/>
              <a:t>strace</a:t>
            </a:r>
            <a:r>
              <a:rPr lang="en" dirty="0"/>
              <a:t>, but still not enough for anything complex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Running the program with multiple different inputs might get you farther.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 err="1"/>
              <a:t>ltrace</a:t>
            </a:r>
            <a:r>
              <a:rPr lang="en" dirty="0"/>
              <a:t> it with input A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 err="1"/>
              <a:t>ltrace</a:t>
            </a:r>
            <a:r>
              <a:rPr lang="en" dirty="0"/>
              <a:t> it again with input B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see if you can reverse the algorithm from looking at input and output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still does not scale to complex algorithms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Others: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 err="1"/>
              <a:t>gdb</a:t>
            </a:r>
            <a:r>
              <a:rPr lang="en" dirty="0"/>
              <a:t> (and </a:t>
            </a:r>
            <a:r>
              <a:rPr lang="en" dirty="0" err="1"/>
              <a:t>gdb</a:t>
            </a:r>
            <a:r>
              <a:rPr lang="en" dirty="0"/>
              <a:t> scripting!)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The authority on </a:t>
            </a:r>
            <a:r>
              <a:rPr lang="en" dirty="0" err="1"/>
              <a:t>gdb</a:t>
            </a:r>
            <a:r>
              <a:rPr lang="en" dirty="0"/>
              <a:t>: </a:t>
            </a:r>
            <a:r>
              <a:rPr lang="en" dirty="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https://sourceware.org/gdb/onlinedocs/gdb/</a:t>
            </a:r>
            <a:r>
              <a:rPr lang="en" dirty="0"/>
              <a:t>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 err="1"/>
              <a:t>objdump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 err="1"/>
              <a:t>ghidra</a:t>
            </a:r>
            <a:r>
              <a:rPr lang="en" dirty="0"/>
              <a:t> (</a:t>
            </a:r>
            <a:r>
              <a:rPr lang="en" dirty="0">
                <a:solidFill>
                  <a:schemeClr val="hlink"/>
                </a:solidFill>
                <a:uFill>
                  <a:noFill/>
                </a:uFill>
                <a:hlinkClick r:id="rId4"/>
              </a:rPr>
              <a:t>https://ghidra-sre.org</a:t>
            </a:r>
            <a:r>
              <a:rPr lang="en" dirty="0"/>
              <a:t>) 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Useful Reversing Tools (advanced)</a:t>
            </a:r>
            <a:endParaRPr/>
          </a:p>
        </p:txBody>
      </p:sp>
      <p:sp>
        <p:nvSpPr>
          <p:cNvPr id="445" name="Google Shape;445;p5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There are some advanced, experimental research tools that can be used for reverse engineering: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angr</a:t>
            </a: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advanced program analysis suite that lends itself quite nicely to </a:t>
            </a:r>
            <a:r>
              <a:rPr lang="en-US" dirty="0" err="1"/>
              <a:t>crackmes</a:t>
            </a: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hard to install (though there is a docker image!), and hard to use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you'll probably have to understand how to solve things manually before you can </a:t>
            </a:r>
            <a:r>
              <a:rPr lang="en" dirty="0" err="1"/>
              <a:t>angr</a:t>
            </a:r>
            <a:r>
              <a:rPr lang="en" dirty="0"/>
              <a:t> them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Dynamic analysis tools: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https://github.com/zardus/ctf-tools</a:t>
            </a:r>
            <a:r>
              <a:rPr lang="en" dirty="0"/>
              <a:t> has helpful install scripts for tools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 err="1"/>
              <a:t>taintgrind</a:t>
            </a:r>
            <a:r>
              <a:rPr lang="en" dirty="0"/>
              <a:t> will tell you what the program is doing with your input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again: </a:t>
            </a:r>
            <a:r>
              <a:rPr lang="en" dirty="0" err="1"/>
              <a:t>gdb</a:t>
            </a:r>
            <a:r>
              <a:rPr lang="en" dirty="0"/>
              <a:t> scripting!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45"/>
          <p:cNvPicPr preferRelativeResize="0"/>
          <p:nvPr/>
        </p:nvPicPr>
        <p:blipFill rotWithShape="1">
          <a:blip r:embed="rId3">
            <a:alphaModFix/>
          </a:blip>
          <a:srcRect t="11435" b="18965"/>
          <a:stretch/>
        </p:blipFill>
        <p:spPr>
          <a:xfrm>
            <a:off x="1143000" y="1076027"/>
            <a:ext cx="6858000" cy="35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Forward Engineering Process</a:t>
            </a:r>
            <a:endParaRPr/>
          </a:p>
        </p:txBody>
      </p:sp>
      <p:sp>
        <p:nvSpPr>
          <p:cNvPr id="229" name="Google Shape;229;p4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6038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"Forward Engineering" is an overloaded term, but in this context, it is the process of building a program.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Figure out what you want to code.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Code it.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Compile it (can include JIT).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Run it.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At every step, information is lost!</a:t>
            </a:r>
            <a:endParaRPr dirty="0"/>
          </a:p>
        </p:txBody>
      </p:sp>
      <p:sp>
        <p:nvSpPr>
          <p:cNvPr id="230" name="Google Shape;230;p46"/>
          <p:cNvSpPr/>
          <p:nvPr/>
        </p:nvSpPr>
        <p:spPr>
          <a:xfrm>
            <a:off x="6858425" y="205975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Design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1" name="Google Shape;231;p46"/>
          <p:cNvSpPr/>
          <p:nvPr/>
        </p:nvSpPr>
        <p:spPr>
          <a:xfrm>
            <a:off x="6858425" y="692796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Code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2" name="Google Shape;232;p46"/>
          <p:cNvSpPr/>
          <p:nvPr/>
        </p:nvSpPr>
        <p:spPr>
          <a:xfrm>
            <a:off x="6858425" y="117961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3" name="Google Shape;233;p46"/>
          <p:cNvSpPr/>
          <p:nvPr/>
        </p:nvSpPr>
        <p:spPr>
          <a:xfrm>
            <a:off x="6858425" y="166643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Fix Tons of Bugs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4" name="Google Shape;234;p46"/>
          <p:cNvSpPr/>
          <p:nvPr/>
        </p:nvSpPr>
        <p:spPr>
          <a:xfrm>
            <a:off x="6858425" y="2153258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5" name="Google Shape;235;p46"/>
          <p:cNvSpPr/>
          <p:nvPr/>
        </p:nvSpPr>
        <p:spPr>
          <a:xfrm>
            <a:off x="6858425" y="2640079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Extensive Cursing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6" name="Google Shape;236;p46"/>
          <p:cNvSpPr/>
          <p:nvPr/>
        </p:nvSpPr>
        <p:spPr>
          <a:xfrm>
            <a:off x="6858425" y="3126900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Fix More Bugs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7" name="Google Shape;237;p46"/>
          <p:cNvSpPr/>
          <p:nvPr/>
        </p:nvSpPr>
        <p:spPr>
          <a:xfrm>
            <a:off x="6858425" y="3613721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8" name="Google Shape;238;p46"/>
          <p:cNvSpPr/>
          <p:nvPr/>
        </p:nvSpPr>
        <p:spPr>
          <a:xfrm>
            <a:off x="6858425" y="4100542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Assemble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39" name="Google Shape;239;p46"/>
          <p:cNvPicPr preferRelativeResize="0"/>
          <p:nvPr/>
        </p:nvPicPr>
        <p:blipFill rotWithShape="1">
          <a:blip r:embed="rId3">
            <a:alphaModFix/>
          </a:blip>
          <a:srcRect l="15475" t="2789" r="12380" b="7242"/>
          <a:stretch/>
        </p:blipFill>
        <p:spPr>
          <a:xfrm>
            <a:off x="7669747" y="4608625"/>
            <a:ext cx="309657" cy="392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0" name="Google Shape;240;p46"/>
          <p:cNvCxnSpPr>
            <a:stCxn id="230" idx="2"/>
            <a:endCxn id="231" idx="0"/>
          </p:cNvCxnSpPr>
          <p:nvPr/>
        </p:nvCxnSpPr>
        <p:spPr>
          <a:xfrm>
            <a:off x="7824575" y="548575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1" name="Google Shape;241;p46"/>
          <p:cNvCxnSpPr>
            <a:stCxn id="231" idx="2"/>
            <a:endCxn id="232" idx="0"/>
          </p:cNvCxnSpPr>
          <p:nvPr/>
        </p:nvCxnSpPr>
        <p:spPr>
          <a:xfrm>
            <a:off x="7824575" y="1035396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2" name="Google Shape;242;p46"/>
          <p:cNvCxnSpPr>
            <a:endCxn id="233" idx="0"/>
          </p:cNvCxnSpPr>
          <p:nvPr/>
        </p:nvCxnSpPr>
        <p:spPr>
          <a:xfrm>
            <a:off x="7824575" y="1522137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3" name="Google Shape;243;p46"/>
          <p:cNvCxnSpPr>
            <a:stCxn id="233" idx="2"/>
            <a:endCxn id="234" idx="0"/>
          </p:cNvCxnSpPr>
          <p:nvPr/>
        </p:nvCxnSpPr>
        <p:spPr>
          <a:xfrm>
            <a:off x="7824575" y="2009037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4" name="Google Shape;244;p46"/>
          <p:cNvCxnSpPr>
            <a:stCxn id="234" idx="2"/>
            <a:endCxn id="235" idx="0"/>
          </p:cNvCxnSpPr>
          <p:nvPr/>
        </p:nvCxnSpPr>
        <p:spPr>
          <a:xfrm>
            <a:off x="7824575" y="2495858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5" name="Google Shape;245;p46"/>
          <p:cNvCxnSpPr>
            <a:stCxn id="235" idx="2"/>
            <a:endCxn id="236" idx="0"/>
          </p:cNvCxnSpPr>
          <p:nvPr/>
        </p:nvCxnSpPr>
        <p:spPr>
          <a:xfrm>
            <a:off x="7824575" y="2982679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6" name="Google Shape;246;p46"/>
          <p:cNvCxnSpPr>
            <a:stCxn id="236" idx="2"/>
            <a:endCxn id="237" idx="0"/>
          </p:cNvCxnSpPr>
          <p:nvPr/>
        </p:nvCxnSpPr>
        <p:spPr>
          <a:xfrm>
            <a:off x="7824575" y="3469500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7" name="Google Shape;247;p46"/>
          <p:cNvCxnSpPr>
            <a:stCxn id="237" idx="2"/>
            <a:endCxn id="238" idx="0"/>
          </p:cNvCxnSpPr>
          <p:nvPr/>
        </p:nvCxnSpPr>
        <p:spPr>
          <a:xfrm>
            <a:off x="7824575" y="3956321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8" name="Google Shape;248;p46"/>
          <p:cNvCxnSpPr>
            <a:stCxn id="238" idx="2"/>
            <a:endCxn id="239" idx="0"/>
          </p:cNvCxnSpPr>
          <p:nvPr/>
        </p:nvCxnSpPr>
        <p:spPr>
          <a:xfrm>
            <a:off x="7824575" y="4443142"/>
            <a:ext cx="0" cy="16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254" name="Google Shape;254;p4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6038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is lost in the transition between Design and Code?</a:t>
            </a:r>
            <a:endParaRPr/>
          </a:p>
        </p:txBody>
      </p:sp>
      <p:sp>
        <p:nvSpPr>
          <p:cNvPr id="255" name="Google Shape;255;p47"/>
          <p:cNvSpPr/>
          <p:nvPr/>
        </p:nvSpPr>
        <p:spPr>
          <a:xfrm>
            <a:off x="6858425" y="205975"/>
            <a:ext cx="1932300" cy="34260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Design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6" name="Google Shape;256;p47"/>
          <p:cNvSpPr/>
          <p:nvPr/>
        </p:nvSpPr>
        <p:spPr>
          <a:xfrm>
            <a:off x="6858425" y="692796"/>
            <a:ext cx="1932300" cy="34260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Code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7" name="Google Shape;257;p47"/>
          <p:cNvSpPr/>
          <p:nvPr/>
        </p:nvSpPr>
        <p:spPr>
          <a:xfrm>
            <a:off x="6858425" y="117961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8" name="Google Shape;258;p47"/>
          <p:cNvSpPr/>
          <p:nvPr/>
        </p:nvSpPr>
        <p:spPr>
          <a:xfrm>
            <a:off x="6858425" y="166643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Fix Tons of Bugs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9" name="Google Shape;259;p47"/>
          <p:cNvSpPr/>
          <p:nvPr/>
        </p:nvSpPr>
        <p:spPr>
          <a:xfrm>
            <a:off x="6858425" y="2153258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0" name="Google Shape;260;p47"/>
          <p:cNvSpPr/>
          <p:nvPr/>
        </p:nvSpPr>
        <p:spPr>
          <a:xfrm>
            <a:off x="6858425" y="2640079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Extensive Cursing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1" name="Google Shape;261;p47"/>
          <p:cNvSpPr/>
          <p:nvPr/>
        </p:nvSpPr>
        <p:spPr>
          <a:xfrm>
            <a:off x="6858425" y="3126900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Fix More Bugs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2" name="Google Shape;262;p47"/>
          <p:cNvSpPr/>
          <p:nvPr/>
        </p:nvSpPr>
        <p:spPr>
          <a:xfrm>
            <a:off x="6858425" y="3613721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3" name="Google Shape;263;p47"/>
          <p:cNvSpPr/>
          <p:nvPr/>
        </p:nvSpPr>
        <p:spPr>
          <a:xfrm>
            <a:off x="6858425" y="4100542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Assemble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64" name="Google Shape;264;p47"/>
          <p:cNvPicPr preferRelativeResize="0"/>
          <p:nvPr/>
        </p:nvPicPr>
        <p:blipFill rotWithShape="1">
          <a:blip r:embed="rId3">
            <a:alphaModFix/>
          </a:blip>
          <a:srcRect l="15475" t="2789" r="12380" b="7242"/>
          <a:stretch/>
        </p:blipFill>
        <p:spPr>
          <a:xfrm>
            <a:off x="7669747" y="4608625"/>
            <a:ext cx="309657" cy="392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5" name="Google Shape;265;p47"/>
          <p:cNvCxnSpPr>
            <a:stCxn id="255" idx="2"/>
            <a:endCxn id="256" idx="0"/>
          </p:cNvCxnSpPr>
          <p:nvPr/>
        </p:nvCxnSpPr>
        <p:spPr>
          <a:xfrm>
            <a:off x="7824575" y="548575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6" name="Google Shape;266;p47"/>
          <p:cNvCxnSpPr>
            <a:stCxn id="256" idx="2"/>
            <a:endCxn id="257" idx="0"/>
          </p:cNvCxnSpPr>
          <p:nvPr/>
        </p:nvCxnSpPr>
        <p:spPr>
          <a:xfrm>
            <a:off x="7824575" y="1035396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7" name="Google Shape;267;p47"/>
          <p:cNvCxnSpPr>
            <a:endCxn id="258" idx="0"/>
          </p:cNvCxnSpPr>
          <p:nvPr/>
        </p:nvCxnSpPr>
        <p:spPr>
          <a:xfrm>
            <a:off x="7824575" y="1522137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8" name="Google Shape;268;p47"/>
          <p:cNvCxnSpPr>
            <a:stCxn id="258" idx="2"/>
            <a:endCxn id="259" idx="0"/>
          </p:cNvCxnSpPr>
          <p:nvPr/>
        </p:nvCxnSpPr>
        <p:spPr>
          <a:xfrm>
            <a:off x="7824575" y="2009037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9" name="Google Shape;269;p47"/>
          <p:cNvCxnSpPr>
            <a:stCxn id="259" idx="2"/>
            <a:endCxn id="260" idx="0"/>
          </p:cNvCxnSpPr>
          <p:nvPr/>
        </p:nvCxnSpPr>
        <p:spPr>
          <a:xfrm>
            <a:off x="7824575" y="2495858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0" name="Google Shape;270;p47"/>
          <p:cNvCxnSpPr>
            <a:stCxn id="260" idx="2"/>
            <a:endCxn id="261" idx="0"/>
          </p:cNvCxnSpPr>
          <p:nvPr/>
        </p:nvCxnSpPr>
        <p:spPr>
          <a:xfrm>
            <a:off x="7824575" y="2982679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1" name="Google Shape;271;p47"/>
          <p:cNvCxnSpPr>
            <a:stCxn id="261" idx="2"/>
            <a:endCxn id="262" idx="0"/>
          </p:cNvCxnSpPr>
          <p:nvPr/>
        </p:nvCxnSpPr>
        <p:spPr>
          <a:xfrm>
            <a:off x="7824575" y="3469500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2" name="Google Shape;272;p47"/>
          <p:cNvCxnSpPr>
            <a:stCxn id="262" idx="2"/>
            <a:endCxn id="263" idx="0"/>
          </p:cNvCxnSpPr>
          <p:nvPr/>
        </p:nvCxnSpPr>
        <p:spPr>
          <a:xfrm>
            <a:off x="7824575" y="3956321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3" name="Google Shape;273;p47"/>
          <p:cNvCxnSpPr>
            <a:stCxn id="263" idx="2"/>
            <a:endCxn id="264" idx="0"/>
          </p:cNvCxnSpPr>
          <p:nvPr/>
        </p:nvCxnSpPr>
        <p:spPr>
          <a:xfrm>
            <a:off x="7824575" y="4443142"/>
            <a:ext cx="0" cy="16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279" name="Google Shape;279;p4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6038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is lost in the transition between Design and Code?</a:t>
            </a:r>
            <a:endParaRPr/>
          </a:p>
        </p:txBody>
      </p:sp>
      <p:sp>
        <p:nvSpPr>
          <p:cNvPr id="280" name="Google Shape;280;p48"/>
          <p:cNvSpPr/>
          <p:nvPr/>
        </p:nvSpPr>
        <p:spPr>
          <a:xfrm>
            <a:off x="6858425" y="205975"/>
            <a:ext cx="1932300" cy="34260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Design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1" name="Google Shape;281;p48"/>
          <p:cNvSpPr/>
          <p:nvPr/>
        </p:nvSpPr>
        <p:spPr>
          <a:xfrm>
            <a:off x="6858425" y="692796"/>
            <a:ext cx="1932300" cy="34260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Code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2" name="Google Shape;282;p48"/>
          <p:cNvSpPr/>
          <p:nvPr/>
        </p:nvSpPr>
        <p:spPr>
          <a:xfrm>
            <a:off x="6858425" y="117961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3" name="Google Shape;283;p48"/>
          <p:cNvSpPr/>
          <p:nvPr/>
        </p:nvSpPr>
        <p:spPr>
          <a:xfrm>
            <a:off x="6858425" y="166643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Fix Tons of Bugs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4" name="Google Shape;284;p48"/>
          <p:cNvSpPr/>
          <p:nvPr/>
        </p:nvSpPr>
        <p:spPr>
          <a:xfrm>
            <a:off x="6858425" y="2153258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5" name="Google Shape;285;p48"/>
          <p:cNvSpPr/>
          <p:nvPr/>
        </p:nvSpPr>
        <p:spPr>
          <a:xfrm>
            <a:off x="6858425" y="2640079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Extensive Cursing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6" name="Google Shape;286;p48"/>
          <p:cNvSpPr/>
          <p:nvPr/>
        </p:nvSpPr>
        <p:spPr>
          <a:xfrm>
            <a:off x="6858425" y="3126900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Fix More Bugs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7" name="Google Shape;287;p48"/>
          <p:cNvSpPr/>
          <p:nvPr/>
        </p:nvSpPr>
        <p:spPr>
          <a:xfrm>
            <a:off x="6858425" y="3613721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8" name="Google Shape;288;p48"/>
          <p:cNvSpPr/>
          <p:nvPr/>
        </p:nvSpPr>
        <p:spPr>
          <a:xfrm>
            <a:off x="6858425" y="4100542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Assemble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289" name="Google Shape;289;p48"/>
          <p:cNvPicPr preferRelativeResize="0"/>
          <p:nvPr/>
        </p:nvPicPr>
        <p:blipFill rotWithShape="1">
          <a:blip r:embed="rId3">
            <a:alphaModFix/>
          </a:blip>
          <a:srcRect l="15475" t="2789" r="12380" b="7242"/>
          <a:stretch/>
        </p:blipFill>
        <p:spPr>
          <a:xfrm>
            <a:off x="7669747" y="4608625"/>
            <a:ext cx="309657" cy="392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0" name="Google Shape;290;p48"/>
          <p:cNvCxnSpPr>
            <a:stCxn id="280" idx="2"/>
            <a:endCxn id="281" idx="0"/>
          </p:cNvCxnSpPr>
          <p:nvPr/>
        </p:nvCxnSpPr>
        <p:spPr>
          <a:xfrm>
            <a:off x="7824575" y="548575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1" name="Google Shape;291;p48"/>
          <p:cNvCxnSpPr>
            <a:stCxn id="281" idx="2"/>
            <a:endCxn id="282" idx="0"/>
          </p:cNvCxnSpPr>
          <p:nvPr/>
        </p:nvCxnSpPr>
        <p:spPr>
          <a:xfrm>
            <a:off x="7824575" y="1035396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2" name="Google Shape;292;p48"/>
          <p:cNvCxnSpPr>
            <a:endCxn id="283" idx="0"/>
          </p:cNvCxnSpPr>
          <p:nvPr/>
        </p:nvCxnSpPr>
        <p:spPr>
          <a:xfrm>
            <a:off x="7824575" y="1522137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3" name="Google Shape;293;p48"/>
          <p:cNvCxnSpPr>
            <a:stCxn id="283" idx="2"/>
            <a:endCxn id="284" idx="0"/>
          </p:cNvCxnSpPr>
          <p:nvPr/>
        </p:nvCxnSpPr>
        <p:spPr>
          <a:xfrm>
            <a:off x="7824575" y="2009037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4" name="Google Shape;294;p48"/>
          <p:cNvCxnSpPr>
            <a:stCxn id="284" idx="2"/>
            <a:endCxn id="285" idx="0"/>
          </p:cNvCxnSpPr>
          <p:nvPr/>
        </p:nvCxnSpPr>
        <p:spPr>
          <a:xfrm>
            <a:off x="7824575" y="2495858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5" name="Google Shape;295;p48"/>
          <p:cNvCxnSpPr>
            <a:stCxn id="285" idx="2"/>
            <a:endCxn id="286" idx="0"/>
          </p:cNvCxnSpPr>
          <p:nvPr/>
        </p:nvCxnSpPr>
        <p:spPr>
          <a:xfrm>
            <a:off x="7824575" y="2982679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6" name="Google Shape;296;p48"/>
          <p:cNvCxnSpPr>
            <a:stCxn id="286" idx="2"/>
            <a:endCxn id="287" idx="0"/>
          </p:cNvCxnSpPr>
          <p:nvPr/>
        </p:nvCxnSpPr>
        <p:spPr>
          <a:xfrm>
            <a:off x="7824575" y="3469500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7" name="Google Shape;297;p48"/>
          <p:cNvCxnSpPr>
            <a:stCxn id="287" idx="2"/>
            <a:endCxn id="288" idx="0"/>
          </p:cNvCxnSpPr>
          <p:nvPr/>
        </p:nvCxnSpPr>
        <p:spPr>
          <a:xfrm>
            <a:off x="7824575" y="3956321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8" name="Google Shape;298;p48"/>
          <p:cNvCxnSpPr>
            <a:stCxn id="288" idx="2"/>
            <a:endCxn id="289" idx="0"/>
          </p:cNvCxnSpPr>
          <p:nvPr/>
        </p:nvCxnSpPr>
        <p:spPr>
          <a:xfrm>
            <a:off x="7824575" y="4443142"/>
            <a:ext cx="0" cy="16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99" name="Google Shape;299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4538" y="142275"/>
            <a:ext cx="4934924" cy="4858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305" name="Google Shape;305;p4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6038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What is lost in the compilation process?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Comments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Variable names.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Function names.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Structure (classes, structs, </a:t>
            </a:r>
            <a:r>
              <a:rPr lang="en" dirty="0" err="1"/>
              <a:t>etc</a:t>
            </a:r>
            <a:r>
              <a:rPr lang="en" dirty="0"/>
              <a:t>) data.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Sometimes, entire algorithms (optimization)!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How do we get it back?</a:t>
            </a:r>
            <a:endParaRPr dirty="0"/>
          </a:p>
        </p:txBody>
      </p:sp>
      <p:sp>
        <p:nvSpPr>
          <p:cNvPr id="306" name="Google Shape;306;p49"/>
          <p:cNvSpPr/>
          <p:nvPr/>
        </p:nvSpPr>
        <p:spPr>
          <a:xfrm>
            <a:off x="6858425" y="205975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Design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7" name="Google Shape;307;p49"/>
          <p:cNvSpPr/>
          <p:nvPr/>
        </p:nvSpPr>
        <p:spPr>
          <a:xfrm>
            <a:off x="6858425" y="692796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Code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8" name="Google Shape;308;p49"/>
          <p:cNvSpPr/>
          <p:nvPr/>
        </p:nvSpPr>
        <p:spPr>
          <a:xfrm>
            <a:off x="6858425" y="117961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9" name="Google Shape;309;p49"/>
          <p:cNvSpPr/>
          <p:nvPr/>
        </p:nvSpPr>
        <p:spPr>
          <a:xfrm>
            <a:off x="6858425" y="166643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Fix Tons of Bugs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0" name="Google Shape;310;p49"/>
          <p:cNvSpPr/>
          <p:nvPr/>
        </p:nvSpPr>
        <p:spPr>
          <a:xfrm>
            <a:off x="6858425" y="2153258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1" name="Google Shape;311;p49"/>
          <p:cNvSpPr/>
          <p:nvPr/>
        </p:nvSpPr>
        <p:spPr>
          <a:xfrm>
            <a:off x="6858425" y="2640079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Extensive Cursing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2" name="Google Shape;312;p49"/>
          <p:cNvSpPr/>
          <p:nvPr/>
        </p:nvSpPr>
        <p:spPr>
          <a:xfrm>
            <a:off x="6858425" y="3126900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Fix More Bugs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3" name="Google Shape;313;p49"/>
          <p:cNvSpPr/>
          <p:nvPr/>
        </p:nvSpPr>
        <p:spPr>
          <a:xfrm>
            <a:off x="6858425" y="3613721"/>
            <a:ext cx="1932300" cy="34260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4" name="Google Shape;314;p49"/>
          <p:cNvSpPr/>
          <p:nvPr/>
        </p:nvSpPr>
        <p:spPr>
          <a:xfrm>
            <a:off x="6858425" y="4100542"/>
            <a:ext cx="1932300" cy="34260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Assemble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315" name="Google Shape;315;p49"/>
          <p:cNvPicPr preferRelativeResize="0"/>
          <p:nvPr/>
        </p:nvPicPr>
        <p:blipFill rotWithShape="1">
          <a:blip r:embed="rId3">
            <a:alphaModFix/>
          </a:blip>
          <a:srcRect l="15475" t="2789" r="12380" b="7242"/>
          <a:stretch/>
        </p:blipFill>
        <p:spPr>
          <a:xfrm>
            <a:off x="7669747" y="4608625"/>
            <a:ext cx="309657" cy="392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6" name="Google Shape;316;p49"/>
          <p:cNvCxnSpPr>
            <a:stCxn id="306" idx="2"/>
            <a:endCxn id="307" idx="0"/>
          </p:cNvCxnSpPr>
          <p:nvPr/>
        </p:nvCxnSpPr>
        <p:spPr>
          <a:xfrm>
            <a:off x="7824575" y="548575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7" name="Google Shape;317;p49"/>
          <p:cNvCxnSpPr>
            <a:stCxn id="307" idx="2"/>
            <a:endCxn id="308" idx="0"/>
          </p:cNvCxnSpPr>
          <p:nvPr/>
        </p:nvCxnSpPr>
        <p:spPr>
          <a:xfrm>
            <a:off x="7824575" y="1035396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8" name="Google Shape;318;p49"/>
          <p:cNvCxnSpPr>
            <a:endCxn id="309" idx="0"/>
          </p:cNvCxnSpPr>
          <p:nvPr/>
        </p:nvCxnSpPr>
        <p:spPr>
          <a:xfrm>
            <a:off x="7824575" y="1522137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9" name="Google Shape;319;p49"/>
          <p:cNvCxnSpPr>
            <a:stCxn id="309" idx="2"/>
            <a:endCxn id="310" idx="0"/>
          </p:cNvCxnSpPr>
          <p:nvPr/>
        </p:nvCxnSpPr>
        <p:spPr>
          <a:xfrm>
            <a:off x="7824575" y="2009037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0" name="Google Shape;320;p49"/>
          <p:cNvCxnSpPr>
            <a:stCxn id="310" idx="2"/>
            <a:endCxn id="311" idx="0"/>
          </p:cNvCxnSpPr>
          <p:nvPr/>
        </p:nvCxnSpPr>
        <p:spPr>
          <a:xfrm>
            <a:off x="7824575" y="2495858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1" name="Google Shape;321;p49"/>
          <p:cNvCxnSpPr>
            <a:stCxn id="311" idx="2"/>
            <a:endCxn id="312" idx="0"/>
          </p:cNvCxnSpPr>
          <p:nvPr/>
        </p:nvCxnSpPr>
        <p:spPr>
          <a:xfrm>
            <a:off x="7824575" y="2982679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2" name="Google Shape;322;p49"/>
          <p:cNvCxnSpPr>
            <a:stCxn id="312" idx="2"/>
            <a:endCxn id="313" idx="0"/>
          </p:cNvCxnSpPr>
          <p:nvPr/>
        </p:nvCxnSpPr>
        <p:spPr>
          <a:xfrm>
            <a:off x="7824575" y="3469500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3" name="Google Shape;323;p49"/>
          <p:cNvCxnSpPr>
            <a:stCxn id="313" idx="2"/>
            <a:endCxn id="314" idx="0"/>
          </p:cNvCxnSpPr>
          <p:nvPr/>
        </p:nvCxnSpPr>
        <p:spPr>
          <a:xfrm>
            <a:off x="7824575" y="3956321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4" name="Google Shape;324;p49"/>
          <p:cNvCxnSpPr>
            <a:stCxn id="314" idx="2"/>
            <a:endCxn id="315" idx="0"/>
          </p:cNvCxnSpPr>
          <p:nvPr/>
        </p:nvCxnSpPr>
        <p:spPr>
          <a:xfrm>
            <a:off x="7824575" y="4443142"/>
            <a:ext cx="0" cy="16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Forward Engineering Tools</a:t>
            </a:r>
            <a:endParaRPr/>
          </a:p>
        </p:txBody>
      </p:sp>
      <p:sp>
        <p:nvSpPr>
          <p:cNvPr id="330" name="Google Shape;330;p5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6038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Let's look at some tools: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Your IDE (we will not look at this).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The GNU C Compiler.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The GNU Assembler.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other assemblers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The GNU Linker.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Viola! An ELF is born.</a:t>
            </a:r>
            <a:endParaRPr dirty="0"/>
          </a:p>
        </p:txBody>
      </p:sp>
      <p:sp>
        <p:nvSpPr>
          <p:cNvPr id="331" name="Google Shape;331;p50"/>
          <p:cNvSpPr/>
          <p:nvPr/>
        </p:nvSpPr>
        <p:spPr>
          <a:xfrm>
            <a:off x="6858425" y="205975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Design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2" name="Google Shape;332;p50"/>
          <p:cNvSpPr/>
          <p:nvPr/>
        </p:nvSpPr>
        <p:spPr>
          <a:xfrm>
            <a:off x="6858425" y="692796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Code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3" name="Google Shape;333;p50"/>
          <p:cNvSpPr/>
          <p:nvPr/>
        </p:nvSpPr>
        <p:spPr>
          <a:xfrm>
            <a:off x="6858425" y="117961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4" name="Google Shape;334;p50"/>
          <p:cNvSpPr/>
          <p:nvPr/>
        </p:nvSpPr>
        <p:spPr>
          <a:xfrm>
            <a:off x="6858425" y="166643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Fix Tons of Bugs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5" name="Google Shape;335;p50"/>
          <p:cNvSpPr/>
          <p:nvPr/>
        </p:nvSpPr>
        <p:spPr>
          <a:xfrm>
            <a:off x="6858425" y="2153258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6" name="Google Shape;336;p50"/>
          <p:cNvSpPr/>
          <p:nvPr/>
        </p:nvSpPr>
        <p:spPr>
          <a:xfrm>
            <a:off x="6858425" y="2640079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Extensive Cursing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7" name="Google Shape;337;p50"/>
          <p:cNvSpPr/>
          <p:nvPr/>
        </p:nvSpPr>
        <p:spPr>
          <a:xfrm>
            <a:off x="6858425" y="3126900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Fix More Bugs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8" name="Google Shape;338;p50"/>
          <p:cNvSpPr/>
          <p:nvPr/>
        </p:nvSpPr>
        <p:spPr>
          <a:xfrm>
            <a:off x="6858425" y="3613721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9" name="Google Shape;339;p50"/>
          <p:cNvSpPr/>
          <p:nvPr/>
        </p:nvSpPr>
        <p:spPr>
          <a:xfrm>
            <a:off x="6858425" y="4100542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Assemble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340" name="Google Shape;340;p50"/>
          <p:cNvPicPr preferRelativeResize="0"/>
          <p:nvPr/>
        </p:nvPicPr>
        <p:blipFill rotWithShape="1">
          <a:blip r:embed="rId3">
            <a:alphaModFix/>
          </a:blip>
          <a:srcRect l="15475" t="2789" r="12380" b="7242"/>
          <a:stretch/>
        </p:blipFill>
        <p:spPr>
          <a:xfrm>
            <a:off x="7669747" y="4608625"/>
            <a:ext cx="309657" cy="392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1" name="Google Shape;341;p50"/>
          <p:cNvCxnSpPr>
            <a:stCxn id="331" idx="2"/>
            <a:endCxn id="332" idx="0"/>
          </p:cNvCxnSpPr>
          <p:nvPr/>
        </p:nvCxnSpPr>
        <p:spPr>
          <a:xfrm>
            <a:off x="7824575" y="548575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2" name="Google Shape;342;p50"/>
          <p:cNvCxnSpPr>
            <a:stCxn id="332" idx="2"/>
            <a:endCxn id="333" idx="0"/>
          </p:cNvCxnSpPr>
          <p:nvPr/>
        </p:nvCxnSpPr>
        <p:spPr>
          <a:xfrm>
            <a:off x="7824575" y="1035396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3" name="Google Shape;343;p50"/>
          <p:cNvCxnSpPr>
            <a:endCxn id="334" idx="0"/>
          </p:cNvCxnSpPr>
          <p:nvPr/>
        </p:nvCxnSpPr>
        <p:spPr>
          <a:xfrm>
            <a:off x="7824575" y="1522137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4" name="Google Shape;344;p50"/>
          <p:cNvCxnSpPr>
            <a:stCxn id="334" idx="2"/>
            <a:endCxn id="335" idx="0"/>
          </p:cNvCxnSpPr>
          <p:nvPr/>
        </p:nvCxnSpPr>
        <p:spPr>
          <a:xfrm>
            <a:off x="7824575" y="2009037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5" name="Google Shape;345;p50"/>
          <p:cNvCxnSpPr>
            <a:stCxn id="335" idx="2"/>
            <a:endCxn id="336" idx="0"/>
          </p:cNvCxnSpPr>
          <p:nvPr/>
        </p:nvCxnSpPr>
        <p:spPr>
          <a:xfrm>
            <a:off x="7824575" y="2495858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6" name="Google Shape;346;p50"/>
          <p:cNvCxnSpPr>
            <a:stCxn id="336" idx="2"/>
            <a:endCxn id="337" idx="0"/>
          </p:cNvCxnSpPr>
          <p:nvPr/>
        </p:nvCxnSpPr>
        <p:spPr>
          <a:xfrm>
            <a:off x="7824575" y="2982679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7" name="Google Shape;347;p50"/>
          <p:cNvCxnSpPr>
            <a:stCxn id="337" idx="2"/>
            <a:endCxn id="338" idx="0"/>
          </p:cNvCxnSpPr>
          <p:nvPr/>
        </p:nvCxnSpPr>
        <p:spPr>
          <a:xfrm>
            <a:off x="7824575" y="3469500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8" name="Google Shape;348;p50"/>
          <p:cNvCxnSpPr>
            <a:stCxn id="338" idx="2"/>
            <a:endCxn id="339" idx="0"/>
          </p:cNvCxnSpPr>
          <p:nvPr/>
        </p:nvCxnSpPr>
        <p:spPr>
          <a:xfrm>
            <a:off x="7824575" y="3956321"/>
            <a:ext cx="0" cy="14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9" name="Google Shape;349;p50"/>
          <p:cNvCxnSpPr>
            <a:stCxn id="339" idx="2"/>
            <a:endCxn id="340" idx="0"/>
          </p:cNvCxnSpPr>
          <p:nvPr/>
        </p:nvCxnSpPr>
        <p:spPr>
          <a:xfrm>
            <a:off x="7824575" y="4443142"/>
            <a:ext cx="0" cy="16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 b="1"/>
              <a:t>Reverse</a:t>
            </a:r>
            <a:r>
              <a:rPr lang="en"/>
              <a:t> Engineering Process</a:t>
            </a:r>
            <a:endParaRPr/>
          </a:p>
        </p:txBody>
      </p:sp>
      <p:sp>
        <p:nvSpPr>
          <p:cNvPr id="356" name="Google Shape;356;p5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6038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Every step in the reverse-engineering process is imperfect and relies on some amount of human help.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focus of this class: how do we reverse the design from the binary?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Available tools:</a:t>
            </a:r>
            <a:endParaRPr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many disassemblers (we'll look at objdump)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some decompilers (the good ones are $$$$$$)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debuggers (gdb)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simple program analysis tools (ltrace, strace)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heavyweight program analysis tools</a:t>
            </a:r>
            <a:endParaRPr sz="1400"/>
          </a:p>
        </p:txBody>
      </p:sp>
      <p:sp>
        <p:nvSpPr>
          <p:cNvPr id="357" name="Google Shape;357;p51"/>
          <p:cNvSpPr/>
          <p:nvPr/>
        </p:nvSpPr>
        <p:spPr>
          <a:xfrm>
            <a:off x="6858425" y="720775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Design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8" name="Google Shape;358;p51"/>
          <p:cNvSpPr/>
          <p:nvPr/>
        </p:nvSpPr>
        <p:spPr>
          <a:xfrm>
            <a:off x="6858425" y="1656012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Lots of Thinking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9" name="Google Shape;359;p51"/>
          <p:cNvSpPr/>
          <p:nvPr/>
        </p:nvSpPr>
        <p:spPr>
          <a:xfrm>
            <a:off x="6858425" y="2591250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De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60" name="Google Shape;360;p51"/>
          <p:cNvSpPr/>
          <p:nvPr/>
        </p:nvSpPr>
        <p:spPr>
          <a:xfrm>
            <a:off x="6858425" y="352648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Dis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assemble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361" name="Google Shape;361;p51"/>
          <p:cNvPicPr preferRelativeResize="0"/>
          <p:nvPr/>
        </p:nvPicPr>
        <p:blipFill rotWithShape="1">
          <a:blip r:embed="rId3">
            <a:alphaModFix/>
          </a:blip>
          <a:srcRect l="15475" t="2789" r="12380" b="7242"/>
          <a:stretch/>
        </p:blipFill>
        <p:spPr>
          <a:xfrm>
            <a:off x="7669747" y="4465775"/>
            <a:ext cx="309657" cy="392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2" name="Google Shape;362;p51"/>
          <p:cNvCxnSpPr>
            <a:stCxn id="359" idx="0"/>
            <a:endCxn id="358" idx="2"/>
          </p:cNvCxnSpPr>
          <p:nvPr/>
        </p:nvCxnSpPr>
        <p:spPr>
          <a:xfrm rot="10800000">
            <a:off x="7824575" y="1998750"/>
            <a:ext cx="0" cy="59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3" name="Google Shape;363;p51"/>
          <p:cNvCxnSpPr>
            <a:stCxn id="358" idx="0"/>
            <a:endCxn id="357" idx="2"/>
          </p:cNvCxnSpPr>
          <p:nvPr/>
        </p:nvCxnSpPr>
        <p:spPr>
          <a:xfrm rot="10800000">
            <a:off x="7824575" y="1063512"/>
            <a:ext cx="0" cy="59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4" name="Google Shape;364;p51"/>
          <p:cNvCxnSpPr>
            <a:stCxn id="361" idx="0"/>
            <a:endCxn id="360" idx="2"/>
          </p:cNvCxnSpPr>
          <p:nvPr/>
        </p:nvCxnSpPr>
        <p:spPr>
          <a:xfrm rot="10800000">
            <a:off x="7824575" y="3869075"/>
            <a:ext cx="0" cy="59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5" name="Google Shape;365;p51"/>
          <p:cNvCxnSpPr>
            <a:stCxn id="360" idx="0"/>
            <a:endCxn id="359" idx="2"/>
          </p:cNvCxnSpPr>
          <p:nvPr/>
        </p:nvCxnSpPr>
        <p:spPr>
          <a:xfrm rot="10800000">
            <a:off x="7824575" y="2933987"/>
            <a:ext cx="0" cy="59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 b="1"/>
              <a:t>Reverse</a:t>
            </a:r>
            <a:r>
              <a:rPr lang="en"/>
              <a:t> Engineering Process</a:t>
            </a:r>
            <a:endParaRPr/>
          </a:p>
        </p:txBody>
      </p:sp>
      <p:sp>
        <p:nvSpPr>
          <p:cNvPr id="371" name="Google Shape;371;p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6038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Every step in the reverse-engineering process is imperfect and relies on some amount of human help.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 focus of this class: how do we reverse the design from the binary?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Available tools:</a:t>
            </a:r>
            <a:endParaRPr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many disassemblers</a:t>
            </a:r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some </a:t>
            </a:r>
            <a:r>
              <a:rPr lang="en" sz="1400" dirty="0" err="1"/>
              <a:t>decompilers</a:t>
            </a:r>
            <a:r>
              <a:rPr lang="en" sz="1400" dirty="0"/>
              <a:t> (the good ones are $$$$$$)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debuggers (</a:t>
            </a:r>
            <a:r>
              <a:rPr lang="en" sz="1400" dirty="0" err="1"/>
              <a:t>gdb</a:t>
            </a:r>
            <a:r>
              <a:rPr lang="en" sz="1400" dirty="0"/>
              <a:t>)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simple program analysis tools (</a:t>
            </a:r>
            <a:r>
              <a:rPr lang="en" sz="1400" dirty="0" err="1"/>
              <a:t>ltrace</a:t>
            </a:r>
            <a:r>
              <a:rPr lang="en" sz="1400" dirty="0"/>
              <a:t>, </a:t>
            </a:r>
            <a:r>
              <a:rPr lang="en" sz="1400" dirty="0" err="1"/>
              <a:t>strace</a:t>
            </a:r>
            <a:r>
              <a:rPr lang="en" sz="1400" dirty="0"/>
              <a:t>)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heavyweight program analysis tools</a:t>
            </a:r>
            <a:endParaRPr sz="1400" dirty="0"/>
          </a:p>
        </p:txBody>
      </p:sp>
      <p:sp>
        <p:nvSpPr>
          <p:cNvPr id="372" name="Google Shape;372;p52"/>
          <p:cNvSpPr/>
          <p:nvPr/>
        </p:nvSpPr>
        <p:spPr>
          <a:xfrm>
            <a:off x="6858425" y="720775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Design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3" name="Google Shape;373;p52"/>
          <p:cNvSpPr/>
          <p:nvPr/>
        </p:nvSpPr>
        <p:spPr>
          <a:xfrm>
            <a:off x="6858425" y="1656012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Lots of Thinking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4" name="Google Shape;374;p52"/>
          <p:cNvSpPr/>
          <p:nvPr/>
        </p:nvSpPr>
        <p:spPr>
          <a:xfrm>
            <a:off x="6858425" y="2591250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De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5" name="Google Shape;375;p52"/>
          <p:cNvSpPr/>
          <p:nvPr/>
        </p:nvSpPr>
        <p:spPr>
          <a:xfrm>
            <a:off x="6858425" y="352648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Dis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assemble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376" name="Google Shape;376;p52"/>
          <p:cNvPicPr preferRelativeResize="0"/>
          <p:nvPr/>
        </p:nvPicPr>
        <p:blipFill rotWithShape="1">
          <a:blip r:embed="rId3">
            <a:alphaModFix/>
          </a:blip>
          <a:srcRect l="15475" t="2789" r="12380" b="7242"/>
          <a:stretch/>
        </p:blipFill>
        <p:spPr>
          <a:xfrm>
            <a:off x="7669747" y="4465775"/>
            <a:ext cx="309657" cy="392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7" name="Google Shape;377;p52"/>
          <p:cNvCxnSpPr>
            <a:stCxn id="374" idx="0"/>
            <a:endCxn id="373" idx="2"/>
          </p:cNvCxnSpPr>
          <p:nvPr/>
        </p:nvCxnSpPr>
        <p:spPr>
          <a:xfrm rot="10800000">
            <a:off x="7824575" y="1998750"/>
            <a:ext cx="0" cy="59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52"/>
          <p:cNvCxnSpPr>
            <a:stCxn id="373" idx="0"/>
            <a:endCxn id="372" idx="2"/>
          </p:cNvCxnSpPr>
          <p:nvPr/>
        </p:nvCxnSpPr>
        <p:spPr>
          <a:xfrm rot="10800000">
            <a:off x="7824575" y="1063512"/>
            <a:ext cx="0" cy="59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9" name="Google Shape;379;p52"/>
          <p:cNvCxnSpPr>
            <a:stCxn id="376" idx="0"/>
            <a:endCxn id="375" idx="2"/>
          </p:cNvCxnSpPr>
          <p:nvPr/>
        </p:nvCxnSpPr>
        <p:spPr>
          <a:xfrm rot="10800000">
            <a:off x="7824575" y="3869075"/>
            <a:ext cx="0" cy="59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80" name="Google Shape;380;p52"/>
          <p:cNvCxnSpPr>
            <a:stCxn id="375" idx="0"/>
            <a:endCxn id="374" idx="2"/>
          </p:cNvCxnSpPr>
          <p:nvPr/>
        </p:nvCxnSpPr>
        <p:spPr>
          <a:xfrm rot="10800000">
            <a:off x="7824575" y="2933987"/>
            <a:ext cx="0" cy="59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81" name="Google Shape;381;p52"/>
          <p:cNvPicPr preferRelativeResize="0"/>
          <p:nvPr/>
        </p:nvPicPr>
        <p:blipFill rotWithShape="1">
          <a:blip r:embed="rId4">
            <a:alphaModFix/>
          </a:blip>
          <a:srcRect l="60" t="130" r="-59" b="51718"/>
          <a:stretch/>
        </p:blipFill>
        <p:spPr>
          <a:xfrm>
            <a:off x="1058569" y="1200150"/>
            <a:ext cx="5181013" cy="185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52"/>
          <p:cNvPicPr preferRelativeResize="0"/>
          <p:nvPr/>
        </p:nvPicPr>
        <p:blipFill rotWithShape="1">
          <a:blip r:embed="rId4">
            <a:alphaModFix/>
          </a:blip>
          <a:srcRect l="197" t="48035" r="33913" b="3813"/>
          <a:stretch/>
        </p:blipFill>
        <p:spPr>
          <a:xfrm>
            <a:off x="4256100" y="3000025"/>
            <a:ext cx="3413651" cy="185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Reverse Engineering - Simple Example</a:t>
            </a:r>
            <a:endParaRPr dirty="0"/>
          </a:p>
        </p:txBody>
      </p:sp>
      <p:sp>
        <p:nvSpPr>
          <p:cNvPr id="388" name="Google Shape;388;p5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6038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 err="1">
                <a:latin typeface="Roboto"/>
                <a:ea typeface="Roboto"/>
                <a:cs typeface="Roboto"/>
                <a:sym typeface="Roboto"/>
              </a:rPr>
              <a:t>Crackmes</a:t>
            </a:r>
            <a:r>
              <a:rPr lang="en" dirty="0"/>
              <a:t> are small programs designed to test a hacker's reverse engineering </a:t>
            </a:r>
            <a:r>
              <a:rPr lang="en" dirty="0" err="1"/>
              <a:t>skillz</a:t>
            </a:r>
            <a:r>
              <a:rPr lang="en" dirty="0"/>
              <a:t>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Inspired by real-world license key verification systems.</a:t>
            </a:r>
            <a:endParaRPr dirty="0"/>
          </a:p>
        </p:txBody>
      </p:sp>
      <p:sp>
        <p:nvSpPr>
          <p:cNvPr id="389" name="Google Shape;389;p53"/>
          <p:cNvSpPr/>
          <p:nvPr/>
        </p:nvSpPr>
        <p:spPr>
          <a:xfrm>
            <a:off x="6858425" y="720775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Design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0" name="Google Shape;390;p53"/>
          <p:cNvSpPr/>
          <p:nvPr/>
        </p:nvSpPr>
        <p:spPr>
          <a:xfrm>
            <a:off x="6858425" y="1656012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Lots of Thinking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1" name="Google Shape;391;p53"/>
          <p:cNvSpPr/>
          <p:nvPr/>
        </p:nvSpPr>
        <p:spPr>
          <a:xfrm>
            <a:off x="6858425" y="2591250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De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compile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2" name="Google Shape;392;p53"/>
          <p:cNvSpPr/>
          <p:nvPr/>
        </p:nvSpPr>
        <p:spPr>
          <a:xfrm>
            <a:off x="6858425" y="3526487"/>
            <a:ext cx="1932300" cy="3426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Dis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assemble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393" name="Google Shape;393;p53"/>
          <p:cNvPicPr preferRelativeResize="0"/>
          <p:nvPr/>
        </p:nvPicPr>
        <p:blipFill rotWithShape="1">
          <a:blip r:embed="rId3">
            <a:alphaModFix/>
          </a:blip>
          <a:srcRect l="15475" t="2789" r="12380" b="7242"/>
          <a:stretch/>
        </p:blipFill>
        <p:spPr>
          <a:xfrm>
            <a:off x="7669747" y="4465775"/>
            <a:ext cx="309657" cy="392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4" name="Google Shape;394;p53"/>
          <p:cNvCxnSpPr>
            <a:stCxn id="391" idx="0"/>
            <a:endCxn id="390" idx="2"/>
          </p:cNvCxnSpPr>
          <p:nvPr/>
        </p:nvCxnSpPr>
        <p:spPr>
          <a:xfrm rot="10800000">
            <a:off x="7824575" y="1998750"/>
            <a:ext cx="0" cy="59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5" name="Google Shape;395;p53"/>
          <p:cNvCxnSpPr>
            <a:stCxn id="390" idx="0"/>
            <a:endCxn id="389" idx="2"/>
          </p:cNvCxnSpPr>
          <p:nvPr/>
        </p:nvCxnSpPr>
        <p:spPr>
          <a:xfrm rot="10800000">
            <a:off x="7824575" y="1063512"/>
            <a:ext cx="0" cy="59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6" name="Google Shape;396;p53"/>
          <p:cNvCxnSpPr>
            <a:stCxn id="393" idx="0"/>
            <a:endCxn id="392" idx="2"/>
          </p:cNvCxnSpPr>
          <p:nvPr/>
        </p:nvCxnSpPr>
        <p:spPr>
          <a:xfrm rot="10800000">
            <a:off x="7824575" y="3869075"/>
            <a:ext cx="0" cy="59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7" name="Google Shape;397;p53"/>
          <p:cNvCxnSpPr>
            <a:stCxn id="392" idx="0"/>
            <a:endCxn id="391" idx="2"/>
          </p:cNvCxnSpPr>
          <p:nvPr/>
        </p:nvCxnSpPr>
        <p:spPr>
          <a:xfrm rot="10800000">
            <a:off x="7824575" y="2933987"/>
            <a:ext cx="0" cy="59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8" name="Google Shape;398;p53"/>
          <p:cNvSpPr txBox="1"/>
          <p:nvPr/>
        </p:nvSpPr>
        <p:spPr>
          <a:xfrm>
            <a:off x="0" y="4551000"/>
            <a:ext cx="4126800" cy="5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Crackme: </a:t>
            </a:r>
            <a:r>
              <a:rPr lang="en" sz="1200">
                <a:solidFill>
                  <a:schemeClr val="hlink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4"/>
              </a:rPr>
              <a:t>https://en.wikipedia.org/wiki/Crackme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Many many crackmes: </a:t>
            </a:r>
            <a:r>
              <a:rPr lang="en" sz="1200">
                <a:solidFill>
                  <a:schemeClr val="hlink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5"/>
              </a:rPr>
              <a:t>https://crackmes.one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deashvili 2017.08b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ashvili 2017.08b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1035</TotalTime>
  <Words>816</Words>
  <Application>Microsoft Macintosh PowerPoint</Application>
  <PresentationFormat>On-screen Show (16:9)</PresentationFormat>
  <Paragraphs>167</Paragraphs>
  <Slides>16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Roboto Light</vt:lpstr>
      <vt:lpstr>Tahoma</vt:lpstr>
      <vt:lpstr>Consolas</vt:lpstr>
      <vt:lpstr>Roboto</vt:lpstr>
      <vt:lpstr>Oswald</vt:lpstr>
      <vt:lpstr>Slideashvili 2017.08b</vt:lpstr>
      <vt:lpstr>Slideashvili 2017.08b</vt:lpstr>
      <vt:lpstr>PowerPoint Presentation</vt:lpstr>
      <vt:lpstr>The Forward Engineering Process</vt:lpstr>
      <vt:lpstr>Discussion</vt:lpstr>
      <vt:lpstr>Discussion</vt:lpstr>
      <vt:lpstr>Discussion</vt:lpstr>
      <vt:lpstr>Forward Engineering Tools</vt:lpstr>
      <vt:lpstr>The Reverse Engineering Process</vt:lpstr>
      <vt:lpstr>The Reverse Engineering Process</vt:lpstr>
      <vt:lpstr>Reverse Engineering - Simple Example</vt:lpstr>
      <vt:lpstr>License Checkers</vt:lpstr>
      <vt:lpstr>The Rise of Keygens</vt:lpstr>
      <vt:lpstr>The Rise of Keygens</vt:lpstr>
      <vt:lpstr>Alternatives to Keygens</vt:lpstr>
      <vt:lpstr>Useful Reversing Tools (and demo)</vt:lpstr>
      <vt:lpstr>Useful Reversing Tools (advanced)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pwn.college: Reversing</dc:title>
  <cp:lastModifiedBy>Microsoft Office User</cp:lastModifiedBy>
  <cp:revision>11</cp:revision>
  <dcterms:modified xsi:type="dcterms:W3CDTF">2021-08-30T21:17:11Z</dcterms:modified>
</cp:coreProperties>
</file>